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3" r:id="rId5"/>
    <p:sldId id="262" r:id="rId6"/>
    <p:sldId id="265" r:id="rId7"/>
    <p:sldId id="264" r:id="rId8"/>
    <p:sldId id="267" r:id="rId9"/>
    <p:sldId id="266" r:id="rId10"/>
    <p:sldId id="269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03D21-50AA-4655-BCA5-060FE68FEE83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AAF56-8A8B-4CCC-892A-62C4984D8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17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C53E-DC92-17E4-4C19-6A1F7AD4DC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11457-7252-867A-7957-AFC296F06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003E0-DF0D-2D0F-FBA0-DA55C854F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C5857-5D76-4277-B103-C8284163A294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31E6D-67B1-3792-2A0E-271AB5A0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C1FB1-0E3C-5E36-48E0-F929603B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7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88A1-7938-DD71-969C-7D2AE9A6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A614E-8AF7-7839-F9C9-E9A3DA4A9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6EA05-9E16-2E13-3EAA-747F173D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293BB-42EB-4C7C-B1C8-3EE9A3965F03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6A22C-E321-C4B8-5273-B13D35689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8B3D6-6816-397E-3A88-CE95427B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26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E068E6-5E71-9B09-2264-DF0B998640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F6CE4-0FE3-5DB4-5C6E-C027485D8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0D18F1-1228-DFA5-2255-763B99CB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6012D-B9A1-4A5F-A528-760283A4969B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D7336-1F3C-DFB2-B7C7-28A53631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E3B91-ACD1-3676-BA9C-53263C888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1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A1849-C1FA-D4DA-FFEA-4BDEDD740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3429F-723A-C9D6-604E-2B69E80A3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90094-5729-90AE-F954-4352A3348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B6B5B-199F-4963-88F8-E4AB9B0C871E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8C29-4492-DE02-26B7-9ED8570AD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FE696-7898-9D00-D570-680F54AB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45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FB17C-F28F-62B1-7FB6-83ACCBF1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9FB17-1887-2091-4F02-CACAC460E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8FB53-85BD-E71C-067E-62095534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A17DF-6997-45E8-80E2-37C310C71997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5A1D8-673C-2FEB-D4E4-D2B8D2CBE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D7580-1EB0-B502-CD11-ABB1CFAA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07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B4E50-2EAC-CB69-0840-2AC9B94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69128-CAA4-0E5F-6C0B-AA9038E56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43AF9-F5A4-97D1-5506-B5780829D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EB9B6-79D5-78A1-ED93-795DE2D8A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48ADF-06A0-4E35-B826-58FF34A47094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BA05E-44E7-BCC3-48E6-878FCEEA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CEA5A-9149-0706-026F-BF91D8066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80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A923-1E76-6614-BFC4-B089497CD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E28ED-14DB-51AD-C66E-2B8577A7D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DE0613-0997-8241-752B-CE6D0054B8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FDE7F-EAE0-EE74-5963-AC3E609007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8AA8E0-E1E5-6367-E7AC-227563F5F0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445036-CFF3-47D7-A02D-A0934BF54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09286-910B-4BE0-A616-DB1464EE8B2D}" type="datetime1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1545A5-7E0E-F239-A0EF-9F732B1F9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CA31C2-868A-5C61-CDE4-788A27F6F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25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AD986-04B3-1297-D3C4-AE59DA41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1D699C-0D12-25D9-DEE1-DB9FB4DEF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4301C-16D7-4E22-8077-2B305143DBE8}" type="datetime1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EC34B-893C-F2E1-79E5-7CAFA8136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1F543-E2F6-560E-53B4-1237D8319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53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2422BA-6ADC-E435-298C-05CA19766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29088-3594-4D7D-B8D5-98C2153BF0A5}" type="datetime1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6EFD8-470B-D743-5289-60859D9B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6DC4EF-8039-3FB8-DC88-3425B295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96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F7FE8-37A0-E483-5AF2-DA1C99148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91FDD-21AF-ADB5-5259-5ABD9B103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1066E-7E56-27E6-D1FF-2436E2A46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79FF3F-2317-630E-77E2-16E77058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E6ED9-05D0-45C3-87CF-C6B52F7D04ED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802745-04C2-31F8-849C-DC8F6FF08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90525-7E58-9732-A8DD-7EE20BB62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01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900B-6F46-FB86-DC37-A47F0D40B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AE3B5A-FAFC-1DE4-058D-20B16DFBA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4DF34-AF28-CC0C-6689-4B224C4C7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08A9B1-CABA-3859-6C62-975AB359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73734-B22A-429B-9FAF-D812409A4F04}" type="datetime1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08AE1-B26C-CCC7-48B3-A47E97A62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1E4DC-0668-8C9E-8E00-7E68A501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17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50C94-6893-3384-68F3-E2E88E56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2026C-47B0-B89F-5681-567CB6895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64F18-881D-F58D-8576-F867E964B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0058DA-6951-4932-BBD5-F402C3400BC9}" type="datetime1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2614B-8827-29AF-1C09-45C523FF8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89D9B-4E23-870D-2F2D-73C20983C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BA1194-6088-4D9F-8033-7A25F3B9F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898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68038-F67F-DF27-ED2D-BC139D9B10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Plasma modeling in a tokamak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EBEFAE-4BE8-8051-7C2D-EB7FDC8703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Miles Testa, Kieran McDonald, and Joe Roll</a:t>
            </a:r>
          </a:p>
        </p:txBody>
      </p:sp>
      <p:pic>
        <p:nvPicPr>
          <p:cNvPr id="1026" name="Picture 2" descr="University of Texas at Austin - Wikipedia">
            <a:extLst>
              <a:ext uri="{FF2B5EF4-FFF2-40B4-BE49-F238E27FC236}">
                <a16:creationId xmlns:a16="http://schemas.microsoft.com/office/drawing/2014/main" id="{E78A0BE6-4A27-17B3-10E9-60885CE80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0" y="4918845"/>
            <a:ext cx="1834055" cy="183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7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DCA9-8ED9-C768-5D3F-C3919B96F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8C303-7EE1-8125-3823-65492E2E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E2FE0-C943-FFD5-7BAE-0BD116F41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Resultant magnetic field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Function implementation in Python and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Customizable with the following parameters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8FD28-8CF5-12EE-DEA3-CF95193E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79824A-56E6-1621-9788-8E3F72AE4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235964"/>
              </p:ext>
            </p:extLst>
          </p:nvPr>
        </p:nvGraphicFramePr>
        <p:xfrm>
          <a:off x="583660" y="4489558"/>
          <a:ext cx="110311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7792">
                  <a:extLst>
                    <a:ext uri="{9D8B030D-6E8A-4147-A177-3AD203B41FA5}">
                      <a16:colId xmlns:a16="http://schemas.microsoft.com/office/drawing/2014/main" val="1590880416"/>
                    </a:ext>
                  </a:extLst>
                </a:gridCol>
                <a:gridCol w="2757792">
                  <a:extLst>
                    <a:ext uri="{9D8B030D-6E8A-4147-A177-3AD203B41FA5}">
                      <a16:colId xmlns:a16="http://schemas.microsoft.com/office/drawing/2014/main" val="3186021499"/>
                    </a:ext>
                  </a:extLst>
                </a:gridCol>
                <a:gridCol w="2757792">
                  <a:extLst>
                    <a:ext uri="{9D8B030D-6E8A-4147-A177-3AD203B41FA5}">
                      <a16:colId xmlns:a16="http://schemas.microsoft.com/office/drawing/2014/main" val="2991976862"/>
                    </a:ext>
                  </a:extLst>
                </a:gridCol>
                <a:gridCol w="2757792">
                  <a:extLst>
                    <a:ext uri="{9D8B030D-6E8A-4147-A177-3AD203B41FA5}">
                      <a16:colId xmlns:a16="http://schemas.microsoft.com/office/drawing/2014/main" val="3313488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position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Initial velocity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Time step duration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 of time steps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656447"/>
                  </a:ext>
                </a:extLst>
              </a:tr>
            </a:tbl>
          </a:graphicData>
        </a:graphic>
      </p:graphicFrame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8CB5711-6025-2D67-0F4C-96367784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05" y="1915658"/>
            <a:ext cx="6589789" cy="4942342"/>
          </a:xfrm>
          <a:prstGeom prst="rect">
            <a:avLst/>
          </a:prstGeom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0B1BA9C-DE6C-183C-899E-CF71235586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106" y="1915659"/>
            <a:ext cx="6589788" cy="494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4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6353E-B8FD-4AA0-5203-6EE7A82C5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314E4-2C41-1FF9-A473-6F22FB12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94736-37A5-4459-3089-B6BD6FA0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11</a:t>
            </a:fld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A8E23369-E535-54DD-8575-91D73854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30" y="1987936"/>
            <a:ext cx="3258266" cy="35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8991D0E9-0CCE-B640-5ACA-02723544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5" y="1987936"/>
            <a:ext cx="3258266" cy="35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F3091074-230A-F50B-A1D0-1FA564810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465" y="1529565"/>
            <a:ext cx="5247272" cy="3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CE8EA81-2FEC-2185-9AFA-148DA545A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9" y="1568596"/>
            <a:ext cx="5247273" cy="35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C7AF1F-D82F-3618-16B4-5FEA08B95680}"/>
              </a:ext>
            </a:extLst>
          </p:cNvPr>
          <p:cNvSpPr txBox="1"/>
          <p:nvPr/>
        </p:nvSpPr>
        <p:spPr>
          <a:xfrm>
            <a:off x="505860" y="3070250"/>
            <a:ext cx="1118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CANNOT INCLUDE VIDEO HERE</a:t>
            </a:r>
          </a:p>
          <a:p>
            <a:pPr algn="ctr"/>
            <a:r>
              <a:rPr lang="en-US" sz="3200" dirty="0"/>
              <a:t>It will make the file size too large for GitHub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Please see the ‘</a:t>
            </a:r>
            <a:r>
              <a:rPr lang="en-US" sz="3200" dirty="0" err="1"/>
              <a:t>example_plots</a:t>
            </a:r>
            <a:r>
              <a:rPr lang="en-US" sz="3200" dirty="0"/>
              <a:t>’ directory or the </a:t>
            </a:r>
          </a:p>
          <a:p>
            <a:pPr algn="ctr"/>
            <a:r>
              <a:rPr lang="en-US" sz="3200" dirty="0"/>
              <a:t>README.md file for an example .gif of this simulation</a:t>
            </a:r>
          </a:p>
        </p:txBody>
      </p:sp>
    </p:spTree>
    <p:extLst>
      <p:ext uri="{BB962C8B-B14F-4D97-AF65-F5344CB8AC3E}">
        <p14:creationId xmlns:p14="http://schemas.microsoft.com/office/powerpoint/2010/main" val="978869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1CCE-CEA8-AF5D-97A0-A25F640B06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4838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F6438-F168-62F8-3A9D-1F4DE5555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Plasma physics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0EC16-A78E-F0FB-977A-E4A16445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713287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state of matter</a:t>
            </a:r>
          </a:p>
          <a:p>
            <a:pPr lvl="1"/>
            <a:r>
              <a:rPr lang="en-US" dirty="0"/>
              <a:t>Solid, liquid, gas, </a:t>
            </a:r>
            <a:r>
              <a:rPr lang="en-US" dirty="0">
                <a:solidFill>
                  <a:schemeClr val="accent2"/>
                </a:solidFill>
              </a:rPr>
              <a:t>plasma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Fluid of ions (separated nuclei and electrons)</a:t>
            </a:r>
          </a:p>
          <a:p>
            <a:endParaRPr lang="en-US" dirty="0"/>
          </a:p>
          <a:p>
            <a:r>
              <a:rPr lang="en-US" dirty="0"/>
              <a:t>Experimentally studied in a tokamak</a:t>
            </a:r>
          </a:p>
          <a:p>
            <a:pPr lvl="1"/>
            <a:r>
              <a:rPr lang="en-US" dirty="0"/>
              <a:t>Traps plasma using magnets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Toroidally symmetric!</a:t>
            </a:r>
          </a:p>
        </p:txBody>
      </p:sp>
      <p:pic>
        <p:nvPicPr>
          <p:cNvPr id="1026" name="Picture 2" descr="Tokamak - Wikipedia">
            <a:extLst>
              <a:ext uri="{FF2B5EF4-FFF2-40B4-BE49-F238E27FC236}">
                <a16:creationId xmlns:a16="http://schemas.microsoft.com/office/drawing/2014/main" id="{CBFC7B58-1469-7771-BD04-0DA955D1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35" y="702512"/>
            <a:ext cx="4710165" cy="314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T Announces a Working, Pilot Commercial Nuclear Fusion Reactor is 15  Years Away | GlobalSpec">
            <a:extLst>
              <a:ext uri="{FF2B5EF4-FFF2-40B4-BE49-F238E27FC236}">
                <a16:creationId xmlns:a16="http://schemas.microsoft.com/office/drawing/2014/main" id="{7BDA1FB3-1537-E381-3DD5-8C031F482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732" y="3888659"/>
            <a:ext cx="4710165" cy="26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8FCEB-D39F-74A8-3D7E-7BD64A0A8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7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DEC5-7580-C23C-BC5C-414B80594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68878" cy="4351338"/>
          </a:xfrm>
        </p:spPr>
        <p:txBody>
          <a:bodyPr>
            <a:normAutofit/>
          </a:bodyPr>
          <a:lstStyle/>
          <a:p>
            <a:r>
              <a:rPr lang="en-US" dirty="0"/>
              <a:t>Poloidal magnetic field               from the Grad-</a:t>
            </a:r>
            <a:r>
              <a:rPr lang="en-US" dirty="0" err="1"/>
              <a:t>Shafranov</a:t>
            </a:r>
            <a:r>
              <a:rPr lang="en-US" dirty="0"/>
              <a:t> (GS) equation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              : Grad-</a:t>
            </a:r>
            <a:r>
              <a:rPr lang="en-US" dirty="0" err="1"/>
              <a:t>Shafranov</a:t>
            </a:r>
            <a:r>
              <a:rPr lang="en-US" dirty="0"/>
              <a:t> (toroidal) plasma current</a:t>
            </a:r>
          </a:p>
          <a:p>
            <a:pPr lvl="1"/>
            <a:r>
              <a:rPr lang="en-US" dirty="0"/>
              <a:t>              : plasma pressure (arbitrary flux function)</a:t>
            </a:r>
          </a:p>
          <a:p>
            <a:pPr lvl="1"/>
            <a:r>
              <a:rPr lang="en-US" dirty="0"/>
              <a:t>        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F4789C-E466-BDA2-4B7F-1CC4A688C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19" y="5273059"/>
            <a:ext cx="616732" cy="29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36DB6F4-D4EF-E965-BAFE-AB3785921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40" b="49957"/>
          <a:stretch/>
        </p:blipFill>
        <p:spPr bwMode="auto">
          <a:xfrm>
            <a:off x="1443208" y="2476960"/>
            <a:ext cx="3157973" cy="110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574BB-1F7A-36D2-AA17-0CB00316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Plasma physics review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5EEF3-0E89-4566-0EBA-F89FCF8F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3</a:t>
            </a:fld>
            <a:endParaRPr lang="en-US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DF63C02-5353-B484-8595-009DEEF6CE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74" y="1888851"/>
            <a:ext cx="904605" cy="33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1EC5206F-3E7F-960B-22D6-DB54984ED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723" y="4846571"/>
            <a:ext cx="296324" cy="33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820C434-CA93-9413-808D-4101E875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19" y="5688557"/>
            <a:ext cx="1682707" cy="33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EC05E8D-115F-5AF7-E9D7-2F078977B2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37"/>
          <a:stretch/>
        </p:blipFill>
        <p:spPr bwMode="auto">
          <a:xfrm>
            <a:off x="1443208" y="3586371"/>
            <a:ext cx="8407940" cy="11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91DCD2A-4275-A379-0E5F-299D4D56C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59" b="49837"/>
          <a:stretch/>
        </p:blipFill>
        <p:spPr bwMode="auto">
          <a:xfrm>
            <a:off x="4601182" y="2477431"/>
            <a:ext cx="5249965" cy="111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69B91-DBE6-4B8F-3253-15AC54E46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3DC3-F313-8151-F7D9-88E1AA79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General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A5133-5B78-B698-8651-9DCF6869A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Plasma is contained in a last closed flux surface (LCFS)</a:t>
            </a:r>
          </a:p>
          <a:p>
            <a:r>
              <a:rPr lang="en-US" dirty="0"/>
              <a:t>We use a Green’s function approach to solve 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DBC22-4198-EB4F-69D4-BFF9AE03B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4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B5A9E86-F698-CC7A-5B2C-78086D474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543" y="3429000"/>
            <a:ext cx="7838914" cy="219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A1B602-1AA3-1321-75F5-B50A125CAEC9}"/>
              </a:ext>
            </a:extLst>
          </p:cNvPr>
          <p:cNvSpPr txBox="1"/>
          <p:nvPr/>
        </p:nvSpPr>
        <p:spPr>
          <a:xfrm>
            <a:off x="8988358" y="2785309"/>
            <a:ext cx="279961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Complete elliptic integrals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CE21F4-412E-5874-E7FD-824C02BA6007}"/>
              </a:ext>
            </a:extLst>
          </p:cNvPr>
          <p:cNvCxnSpPr>
            <a:cxnSpLocks/>
          </p:cNvCxnSpPr>
          <p:nvPr/>
        </p:nvCxnSpPr>
        <p:spPr>
          <a:xfrm flipH="1">
            <a:off x="8531157" y="3151762"/>
            <a:ext cx="1838528" cy="277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D09905-BA9D-4991-D808-17A985A7890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0015457" y="3154641"/>
            <a:ext cx="372708" cy="2743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91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643B-4C5E-5255-4D2E-ADC65FE4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General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18A0E-3238-46FD-0169-6A409CC4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5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C78C2CE-45C1-C3C5-0FAB-9E817DE5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921" y="2304080"/>
            <a:ext cx="6626157" cy="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E9AE5FD-6509-5F16-C43D-C882CCC240EC}"/>
              </a:ext>
            </a:extLst>
          </p:cNvPr>
          <p:cNvGrpSpPr/>
          <p:nvPr/>
        </p:nvGrpSpPr>
        <p:grpSpPr>
          <a:xfrm>
            <a:off x="5677326" y="1321356"/>
            <a:ext cx="1901546" cy="982724"/>
            <a:chOff x="5677326" y="1321356"/>
            <a:chExt cx="1901546" cy="9827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ACEA00-E50F-43D3-CD2A-66BBFD070125}"/>
                </a:ext>
              </a:extLst>
            </p:cNvPr>
            <p:cNvSpPr txBox="1"/>
            <p:nvPr/>
          </p:nvSpPr>
          <p:spPr>
            <a:xfrm>
              <a:off x="5677326" y="1321356"/>
              <a:ext cx="19015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Flux from plasma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13DC35-BAFD-9D22-6B8B-604BFF2DAC31}"/>
                </a:ext>
              </a:extLst>
            </p:cNvPr>
            <p:cNvCxnSpPr>
              <a:stCxn id="5" idx="2"/>
              <a:endCxn id="8194" idx="0"/>
            </p:cNvCxnSpPr>
            <p:nvPr/>
          </p:nvCxnSpPr>
          <p:spPr>
            <a:xfrm flipH="1">
              <a:off x="6096000" y="1690688"/>
              <a:ext cx="532099" cy="6133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8067D-CACB-B6B7-AFF4-EFB53D33E35B}"/>
              </a:ext>
            </a:extLst>
          </p:cNvPr>
          <p:cNvGrpSpPr/>
          <p:nvPr/>
        </p:nvGrpSpPr>
        <p:grpSpPr>
          <a:xfrm>
            <a:off x="8175630" y="1446197"/>
            <a:ext cx="1630639" cy="662782"/>
            <a:chOff x="8175630" y="1446197"/>
            <a:chExt cx="1630639" cy="66278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43005D-1DBF-8A2E-7763-158A6FDA20A8}"/>
                </a:ext>
              </a:extLst>
            </p:cNvPr>
            <p:cNvSpPr txBox="1"/>
            <p:nvPr/>
          </p:nvSpPr>
          <p:spPr>
            <a:xfrm>
              <a:off x="8175630" y="1446197"/>
              <a:ext cx="1630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Flux from coils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9E6299E-DBD5-72B3-DE5E-59E9C41A705E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8729737" y="1815529"/>
              <a:ext cx="261213" cy="2934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44AE9D-C245-9E79-460B-556D3F65C138}"/>
              </a:ext>
            </a:extLst>
          </p:cNvPr>
          <p:cNvGrpSpPr/>
          <p:nvPr/>
        </p:nvGrpSpPr>
        <p:grpSpPr>
          <a:xfrm>
            <a:off x="1857983" y="5350213"/>
            <a:ext cx="2189767" cy="923808"/>
            <a:chOff x="1857983" y="5350213"/>
            <a:chExt cx="2189767" cy="92380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9297C3-5330-7429-6941-830048F88D64}"/>
                </a:ext>
              </a:extLst>
            </p:cNvPr>
            <p:cNvSpPr txBox="1"/>
            <p:nvPr/>
          </p:nvSpPr>
          <p:spPr>
            <a:xfrm>
              <a:off x="1857983" y="5904689"/>
              <a:ext cx="2189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Multipole expansion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D805D0A-82CC-9595-A5A6-B6C634EF6223}"/>
                </a:ext>
              </a:extLst>
            </p:cNvPr>
            <p:cNvCxnSpPr>
              <a:stCxn id="14" idx="0"/>
            </p:cNvCxnSpPr>
            <p:nvPr/>
          </p:nvCxnSpPr>
          <p:spPr>
            <a:xfrm flipH="1" flipV="1">
              <a:off x="2782921" y="5350213"/>
              <a:ext cx="169946" cy="5544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4">
            <a:extLst>
              <a:ext uri="{FF2B5EF4-FFF2-40B4-BE49-F238E27FC236}">
                <a16:creationId xmlns:a16="http://schemas.microsoft.com/office/drawing/2014/main" id="{1984F819-06CE-C71A-64B5-B511183AE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75"/>
          <a:stretch/>
        </p:blipFill>
        <p:spPr bwMode="auto">
          <a:xfrm>
            <a:off x="1100847" y="3559325"/>
            <a:ext cx="9990306" cy="77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6313C6-8FD1-13D6-FE5F-38C341C69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47" y="4394634"/>
            <a:ext cx="9990307" cy="87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45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B5EA-018C-9BF6-4766-058638F71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Python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F9586-5B8B-E7B7-CFDD-8A1D020C2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>
            <a:normAutofit/>
          </a:bodyPr>
          <a:lstStyle/>
          <a:p>
            <a:r>
              <a:rPr lang="en-US" dirty="0"/>
              <a:t>Class structure with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Customizable with the following parameters: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Numba</a:t>
            </a:r>
            <a:r>
              <a:rPr lang="en-US" dirty="0"/>
              <a:t> challenges</a:t>
            </a:r>
          </a:p>
          <a:p>
            <a:pPr lvl="1"/>
            <a:r>
              <a:rPr lang="en-US" dirty="0"/>
              <a:t>Must declare array sizes to compile</a:t>
            </a:r>
          </a:p>
          <a:p>
            <a:pPr lvl="1"/>
            <a:r>
              <a:rPr lang="en-US" dirty="0"/>
              <a:t>Data types matter</a:t>
            </a:r>
          </a:p>
          <a:p>
            <a:pPr lvl="1"/>
            <a:r>
              <a:rPr lang="en-US" dirty="0"/>
              <a:t>No nested lists</a:t>
            </a:r>
          </a:p>
          <a:p>
            <a:pPr lvl="1"/>
            <a:r>
              <a:rPr lang="en-US" dirty="0"/>
              <a:t>Doesn’t support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SciPy</a:t>
            </a:r>
            <a:r>
              <a:rPr lang="en-US" dirty="0"/>
              <a:t> special functions (complete elliptic integrals)</a:t>
            </a:r>
          </a:p>
          <a:p>
            <a:pPr lvl="2"/>
            <a:r>
              <a:rPr lang="en-US" dirty="0"/>
              <a:t>Stored all values (~0.0001) in global arrays, called from within class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CBE6-0710-3912-1AFC-E73BA2653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071024-54F3-9D8D-DB23-6E3C2F0FF6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215812"/>
              </p:ext>
            </p:extLst>
          </p:nvPr>
        </p:nvGraphicFramePr>
        <p:xfrm>
          <a:off x="1309450" y="2863607"/>
          <a:ext cx="95731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4620">
                  <a:extLst>
                    <a:ext uri="{9D8B030D-6E8A-4147-A177-3AD203B41FA5}">
                      <a16:colId xmlns:a16="http://schemas.microsoft.com/office/drawing/2014/main" val="986720493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1867385156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402224915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1416147520"/>
                    </a:ext>
                  </a:extLst>
                </a:gridCol>
                <a:gridCol w="1914620">
                  <a:extLst>
                    <a:ext uri="{9D8B030D-6E8A-4147-A177-3AD203B41FA5}">
                      <a16:colId xmlns:a16="http://schemas.microsoft.com/office/drawing/2014/main" val="7797339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Minor radius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Major radius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Triangularity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Elongation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Just plasma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053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 dim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Z dim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 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Z range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Number of poles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4515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CA6B0-64F3-6343-1AA6-C414F1E154B7}"/>
              </a:ext>
            </a:extLst>
          </p:cNvPr>
          <p:cNvSpPr txBox="1"/>
          <p:nvPr/>
        </p:nvSpPr>
        <p:spPr>
          <a:xfrm>
            <a:off x="9007814" y="1876628"/>
            <a:ext cx="1794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Plasma shape</a:t>
            </a:r>
          </a:p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Just within LCFS</a:t>
            </a:r>
          </a:p>
          <a:p>
            <a:pPr algn="ctr"/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4203247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90B5-502D-2340-6F33-6C24D6D7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Computational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CB1BC-35D5-48DD-EF04-EBF6E3DF7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500 x 500 grid</a:t>
            </a:r>
          </a:p>
          <a:p>
            <a:r>
              <a:rPr lang="en-US" dirty="0"/>
              <a:t>Major radius = 1.0 m</a:t>
            </a:r>
          </a:p>
          <a:p>
            <a:r>
              <a:rPr lang="en-US" dirty="0"/>
              <a:t>Minor radius = 0.1 m</a:t>
            </a:r>
          </a:p>
          <a:p>
            <a:r>
              <a:rPr lang="en-US" dirty="0"/>
              <a:t>Triangulation = 0.8</a:t>
            </a:r>
          </a:p>
          <a:p>
            <a:r>
              <a:rPr lang="en-US" dirty="0"/>
              <a:t>Elongation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EAFCCA-BC6D-CA90-5D66-85AF6886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diagram of a contour&#10;&#10;Description automatically generated">
            <a:extLst>
              <a:ext uri="{FF2B5EF4-FFF2-40B4-BE49-F238E27FC236}">
                <a16:creationId xmlns:a16="http://schemas.microsoft.com/office/drawing/2014/main" id="{41CA035C-CC3D-4A25-EFBC-6B684BFD9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r="18315"/>
          <a:stretch/>
        </p:blipFill>
        <p:spPr>
          <a:xfrm>
            <a:off x="5544766" y="1477694"/>
            <a:ext cx="5340486" cy="50472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F141491-32A8-2D53-1E95-73AB14F1D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98" y="2068025"/>
            <a:ext cx="4708186" cy="436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13F53-D4E6-81A2-7054-0455FE794D3B}"/>
              </a:ext>
            </a:extLst>
          </p:cNvPr>
          <p:cNvSpPr txBox="1"/>
          <p:nvPr/>
        </p:nvSpPr>
        <p:spPr>
          <a:xfrm>
            <a:off x="413479" y="1456293"/>
            <a:ext cx="555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T. Xu and R. Fitzpatrick </a:t>
            </a:r>
            <a:r>
              <a:rPr lang="en-US" i="1" dirty="0" err="1"/>
              <a:t>Nucl</a:t>
            </a:r>
            <a:r>
              <a:rPr lang="en-US" i="1" dirty="0"/>
              <a:t>. Fusion</a:t>
            </a:r>
            <a:r>
              <a:rPr lang="en-US" dirty="0"/>
              <a:t> </a:t>
            </a:r>
            <a:r>
              <a:rPr lang="en-US" b="1" dirty="0"/>
              <a:t>59</a:t>
            </a:r>
            <a:r>
              <a:rPr lang="en-US" dirty="0"/>
              <a:t>, </a:t>
            </a:r>
            <a:r>
              <a:rPr lang="en-US" sz="1800" b="0" i="0" u="none" strike="noStrike" baseline="0" dirty="0"/>
              <a:t>064002</a:t>
            </a:r>
            <a:r>
              <a:rPr lang="en-US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36518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FEF4A-F404-C212-80D7-11A7E43DB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4CFF7-FD4B-2000-C409-A07D1C776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Computational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80613-17DB-DB48-AF0C-ABE8D169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08F204-3842-2C37-14FE-E2C44B3DF215}"/>
              </a:ext>
            </a:extLst>
          </p:cNvPr>
          <p:cNvGrpSpPr/>
          <p:nvPr/>
        </p:nvGrpSpPr>
        <p:grpSpPr>
          <a:xfrm>
            <a:off x="1599672" y="1302945"/>
            <a:ext cx="8992655" cy="5555055"/>
            <a:chOff x="1599672" y="1302945"/>
            <a:chExt cx="8992655" cy="5555055"/>
          </a:xfrm>
        </p:grpSpPr>
        <p:pic>
          <p:nvPicPr>
            <p:cNvPr id="9" name="Picture 8" descr="A group of colored squares&#10;&#10;Description automatically generated">
              <a:extLst>
                <a:ext uri="{FF2B5EF4-FFF2-40B4-BE49-F238E27FC236}">
                  <a16:creationId xmlns:a16="http://schemas.microsoft.com/office/drawing/2014/main" id="{591539BE-55FF-2264-292B-EA0EF3057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86"/>
            <a:stretch/>
          </p:blipFill>
          <p:spPr>
            <a:xfrm>
              <a:off x="2971272" y="1667273"/>
              <a:ext cx="7621055" cy="519072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F82BF-6886-9BAF-39A2-4FC997648FAA}"/>
                </a:ext>
              </a:extLst>
            </p:cNvPr>
            <p:cNvSpPr txBox="1"/>
            <p:nvPr/>
          </p:nvSpPr>
          <p:spPr>
            <a:xfrm>
              <a:off x="1743087" y="1629795"/>
              <a:ext cx="1596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Elongation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A26EF40-0310-B8AF-A30B-B21A6B5FC6AB}"/>
                </a:ext>
              </a:extLst>
            </p:cNvPr>
            <p:cNvSpPr txBox="1"/>
            <p:nvPr/>
          </p:nvSpPr>
          <p:spPr>
            <a:xfrm>
              <a:off x="2115578" y="380097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1.00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7184E6-8A24-9605-2E2A-AB2588210E39}"/>
                </a:ext>
              </a:extLst>
            </p:cNvPr>
            <p:cNvSpPr txBox="1"/>
            <p:nvPr/>
          </p:nvSpPr>
          <p:spPr>
            <a:xfrm>
              <a:off x="2115578" y="524809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1.20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610311-191B-8E37-7FA8-0C924CD3614A}"/>
                </a:ext>
              </a:extLst>
            </p:cNvPr>
            <p:cNvSpPr txBox="1"/>
            <p:nvPr/>
          </p:nvSpPr>
          <p:spPr>
            <a:xfrm>
              <a:off x="1599672" y="1302945"/>
              <a:ext cx="22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Triangulation </a:t>
              </a:r>
              <a:r>
                <a:rPr lang="en-US" sz="2400" dirty="0">
                  <a:sym typeface="Wingdings" panose="05000000000000000000" pitchFamily="2" charset="2"/>
                </a:rPr>
                <a:t></a:t>
              </a:r>
              <a:endParaRPr lang="en-US" sz="2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A14D1D-2F49-6530-5DC2-995BCD3D7D4B}"/>
                </a:ext>
              </a:extLst>
            </p:cNvPr>
            <p:cNvSpPr txBox="1"/>
            <p:nvPr/>
          </p:nvSpPr>
          <p:spPr>
            <a:xfrm>
              <a:off x="4177574" y="1306313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0.25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AC6AEC-1463-0A12-67BC-3DEE87616FDE}"/>
                </a:ext>
              </a:extLst>
            </p:cNvPr>
            <p:cNvSpPr txBox="1"/>
            <p:nvPr/>
          </p:nvSpPr>
          <p:spPr>
            <a:xfrm>
              <a:off x="5719264" y="130368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0.50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8A3716-13A6-DBCE-813E-FDCD7F40D7F4}"/>
                </a:ext>
              </a:extLst>
            </p:cNvPr>
            <p:cNvSpPr txBox="1"/>
            <p:nvPr/>
          </p:nvSpPr>
          <p:spPr>
            <a:xfrm>
              <a:off x="7260954" y="1302945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0.75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4B0DB1-7ACA-B279-C7EC-3BCF254D948E}"/>
                </a:ext>
              </a:extLst>
            </p:cNvPr>
            <p:cNvSpPr txBox="1"/>
            <p:nvPr/>
          </p:nvSpPr>
          <p:spPr>
            <a:xfrm>
              <a:off x="8802644" y="1308147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1.00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F803D3-69D4-845B-44B3-8A9C766BBBD2}"/>
                </a:ext>
              </a:extLst>
            </p:cNvPr>
            <p:cNvSpPr txBox="1"/>
            <p:nvPr/>
          </p:nvSpPr>
          <p:spPr>
            <a:xfrm rot="5400000">
              <a:off x="2262802" y="2039184"/>
              <a:ext cx="486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ym typeface="Wingdings" panose="05000000000000000000" pitchFamily="2" charset="2"/>
                </a:rPr>
                <a:t></a:t>
              </a:r>
              <a:endParaRPr lang="en-US" sz="24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BBF2A6C-D297-7DC2-971B-F1AA57594711}"/>
                </a:ext>
              </a:extLst>
            </p:cNvPr>
            <p:cNvSpPr txBox="1"/>
            <p:nvPr/>
          </p:nvSpPr>
          <p:spPr>
            <a:xfrm>
              <a:off x="2121737" y="2353851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0.80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8962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AF38-D7F3-44CC-98B4-03FF2171A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1F63A-641E-D30F-A46B-333499BD8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Plasma motion dictated by Lorentz force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FABFC9-9275-01E8-D8EE-499C2ABC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A1194-6088-4D9F-8033-7A25F3B9FFEB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BEC910-0AAB-1D04-A1E8-878BFAB3FF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38"/>
          <a:stretch/>
        </p:blipFill>
        <p:spPr bwMode="auto">
          <a:xfrm>
            <a:off x="1572027" y="2689142"/>
            <a:ext cx="9047946" cy="4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67489758-42E5-4EDC-4013-E02AA2E0B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1"/>
          <a:stretch/>
        </p:blipFill>
        <p:spPr bwMode="auto">
          <a:xfrm>
            <a:off x="1572027" y="3149235"/>
            <a:ext cx="9047946" cy="108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E1EA1A1-043A-CB16-E770-274B4AF3E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245" y="4379316"/>
            <a:ext cx="6687507" cy="187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67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325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Courier New</vt:lpstr>
      <vt:lpstr>Wingdings</vt:lpstr>
      <vt:lpstr>Office Theme</vt:lpstr>
      <vt:lpstr>Plasma modeling in a tokamak</vt:lpstr>
      <vt:lpstr>Plasma physics review</vt:lpstr>
      <vt:lpstr>Plasma physics review</vt:lpstr>
      <vt:lpstr>General approach</vt:lpstr>
      <vt:lpstr>General approach</vt:lpstr>
      <vt:lpstr>Python implementation</vt:lpstr>
      <vt:lpstr>Computational results</vt:lpstr>
      <vt:lpstr>Computational results</vt:lpstr>
      <vt:lpstr>Simulation</vt:lpstr>
      <vt:lpstr>Simulation</vt:lpstr>
      <vt:lpstr>Simulation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Roll</dc:creator>
  <cp:lastModifiedBy>Joe Roll</cp:lastModifiedBy>
  <cp:revision>28</cp:revision>
  <dcterms:created xsi:type="dcterms:W3CDTF">2024-11-18T04:56:49Z</dcterms:created>
  <dcterms:modified xsi:type="dcterms:W3CDTF">2024-12-08T21:24:23Z</dcterms:modified>
</cp:coreProperties>
</file>